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5376863" cy="7169150" type="B5ISO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0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5" y="1173285"/>
            <a:ext cx="4570334" cy="2495926"/>
          </a:xfrm>
        </p:spPr>
        <p:txBody>
          <a:bodyPr anchor="b"/>
          <a:lstStyle>
            <a:lvl1pPr algn="ctr">
              <a:defRPr sz="35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108" y="3765464"/>
            <a:ext cx="4032647" cy="1730885"/>
          </a:xfrm>
        </p:spPr>
        <p:txBody>
          <a:bodyPr/>
          <a:lstStyle>
            <a:lvl1pPr marL="0" indent="0" algn="ctr">
              <a:buNone/>
              <a:defRPr sz="1411"/>
            </a:lvl1pPr>
            <a:lvl2pPr marL="268834" indent="0" algn="ctr">
              <a:buNone/>
              <a:defRPr sz="1176"/>
            </a:lvl2pPr>
            <a:lvl3pPr marL="537667" indent="0" algn="ctr">
              <a:buNone/>
              <a:defRPr sz="1058"/>
            </a:lvl3pPr>
            <a:lvl4pPr marL="806501" indent="0" algn="ctr">
              <a:buNone/>
              <a:defRPr sz="941"/>
            </a:lvl4pPr>
            <a:lvl5pPr marL="1075334" indent="0" algn="ctr">
              <a:buNone/>
              <a:defRPr sz="941"/>
            </a:lvl5pPr>
            <a:lvl6pPr marL="1344168" indent="0" algn="ctr">
              <a:buNone/>
              <a:defRPr sz="941"/>
            </a:lvl6pPr>
            <a:lvl7pPr marL="1613002" indent="0" algn="ctr">
              <a:buNone/>
              <a:defRPr sz="941"/>
            </a:lvl7pPr>
            <a:lvl8pPr marL="1881835" indent="0" algn="ctr">
              <a:buNone/>
              <a:defRPr sz="941"/>
            </a:lvl8pPr>
            <a:lvl9pPr marL="2150669" indent="0" algn="ctr">
              <a:buNone/>
              <a:defRPr sz="94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1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3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7818" y="381691"/>
            <a:ext cx="1159386" cy="6075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660" y="381691"/>
            <a:ext cx="3410947" cy="60755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79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9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59" y="1787311"/>
            <a:ext cx="4637544" cy="2982167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59" y="4797690"/>
            <a:ext cx="4637544" cy="1568251"/>
          </a:xfrm>
        </p:spPr>
        <p:txBody>
          <a:bodyPr/>
          <a:lstStyle>
            <a:lvl1pPr marL="0" indent="0">
              <a:buNone/>
              <a:defRPr sz="1411">
                <a:solidFill>
                  <a:schemeClr val="tx1"/>
                </a:solidFill>
              </a:defRPr>
            </a:lvl1pPr>
            <a:lvl2pPr marL="2688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9" y="1908454"/>
            <a:ext cx="2285167" cy="4548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2037" y="1908454"/>
            <a:ext cx="2285167" cy="4548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7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381693"/>
            <a:ext cx="4637544" cy="13857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360" y="1757438"/>
            <a:ext cx="2274665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60" y="2618731"/>
            <a:ext cx="2274665" cy="38517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2037" y="1757438"/>
            <a:ext cx="2285867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2037" y="2618731"/>
            <a:ext cx="2285867" cy="38517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7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867" y="1032226"/>
            <a:ext cx="2722037" cy="509474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1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6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867" y="1032226"/>
            <a:ext cx="2722037" cy="5094743"/>
          </a:xfrm>
        </p:spPr>
        <p:txBody>
          <a:bodyPr anchor="t"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7" indent="0">
              <a:buNone/>
              <a:defRPr sz="1411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5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4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60" y="381693"/>
            <a:ext cx="4637544" cy="138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60" y="1908454"/>
            <a:ext cx="4637544" cy="454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59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1F6B1-7F5F-42CA-9AC0-3C440800F74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1086" y="6644741"/>
            <a:ext cx="181469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410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7667" rtl="0" eaLnBrk="1" latinLnBrk="0" hangingPunct="1">
        <a:lnSpc>
          <a:spcPct val="90000"/>
        </a:lnSpc>
        <a:spcBef>
          <a:spcPct val="0"/>
        </a:spcBef>
        <a:buNone/>
        <a:defRPr sz="2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417" indent="-134417" algn="l" defTabSz="537667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zn.mosreg.ru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trudvsem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-1" y="6096001"/>
            <a:ext cx="5376863" cy="1073150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730089"/>
            <a:ext cx="5376863" cy="1273702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286" y="2097851"/>
            <a:ext cx="49313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«Содействие занятости</a:t>
            </a:r>
            <a:r>
              <a:rPr lang="ru-RU" sz="1300" b="1" dirty="0" smtClean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это государственный проект, цель которого помочь гражданам повысить квалификацию и востребованность на рынке труда и сменить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профессию</a:t>
            </a:r>
            <a:endParaRPr lang="ru-RU" sz="1300" b="1" dirty="0">
              <a:solidFill>
                <a:srgbClr val="A00F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2" y="53633"/>
            <a:ext cx="1477108" cy="656501"/>
          </a:xfrm>
          <a:prstGeom prst="rect">
            <a:avLst/>
          </a:prstGeom>
        </p:spPr>
      </p:pic>
      <p:pic>
        <p:nvPicPr>
          <p:cNvPr id="7" name="Picture 10" descr="https://sun9-10.userapi.com/hca70IHvryZo8AJHTYzNQKtN3XX9Q9M1DFOWdQ/dl_WeSwdik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r="49861" b="3388"/>
          <a:stretch/>
        </p:blipFill>
        <p:spPr bwMode="auto">
          <a:xfrm>
            <a:off x="1834537" y="115238"/>
            <a:ext cx="644596" cy="5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vse-kabineti.ru/wp-content/uploads/2021/06/mintrud-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52" y="95613"/>
            <a:ext cx="1023872" cy="54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new.rsmu.ru/fileadmin/templates/img/pageImg/jobs/links/RosTru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60" y="176107"/>
            <a:ext cx="1330690" cy="44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3021" y="872552"/>
            <a:ext cx="528384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Московский областной филиал Президентской академии</a:t>
            </a:r>
          </a:p>
          <a:p>
            <a:endParaRPr lang="ru-RU" sz="13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ПРОЙДИТЕ БЕСПЛАТНОЕ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</a:t>
            </a:r>
          </a:p>
          <a:p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программам в рамках реализации мероприятий федерального проекта «Содействие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занятости»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://qrcoder.ru/code/?https%3A%2F%2Fmo.ranepa.ru%2Fdopolnitelnoe-obrazovanie%2Fsodeystvie-zanyatosti.php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44" y="6198976"/>
            <a:ext cx="894620" cy="8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286" y="5544584"/>
            <a:ext cx="51394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Участвуйте в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федеральном проекте и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 получите помощь с 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трудоустройством от государства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74543"/>
              </p:ext>
            </p:extLst>
          </p:nvPr>
        </p:nvGraphicFramePr>
        <p:xfrm>
          <a:off x="322895" y="3335760"/>
          <a:ext cx="4909424" cy="212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44">
                  <a:extLst>
                    <a:ext uri="{9D8B030D-6E8A-4147-A177-3AD203B41FA5}">
                      <a16:colId xmlns:a16="http://schemas.microsoft.com/office/drawing/2014/main" val="139543250"/>
                    </a:ext>
                  </a:extLst>
                </a:gridCol>
                <a:gridCol w="4242580">
                  <a:extLst>
                    <a:ext uri="{9D8B030D-6E8A-4147-A177-3AD203B41FA5}">
                      <a16:colId xmlns:a16="http://schemas.microsoft.com/office/drawing/2014/main" val="1722930811"/>
                    </a:ext>
                  </a:extLst>
                </a:gridCol>
              </a:tblGrid>
              <a:tr h="606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Удобный формат обучения: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очно-заочная форма обучения (проведение очных занятий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экспертами в формате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on-line </a:t>
                      </a:r>
                      <a:r>
                        <a:rPr lang="ru-RU" sz="11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вебинаров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126159"/>
                  </a:ext>
                </a:extLst>
              </a:tr>
              <a:tr h="5341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Занятия проводят преподаватели, имеющие практический опыт в читаемых дисциплинах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403996"/>
                  </a:ext>
                </a:extLst>
              </a:tr>
              <a:tr h="410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обучения до 4 месяцев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577373"/>
                  </a:ext>
                </a:extLst>
              </a:tr>
              <a:tr h="5729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Выпускник получает документ о квалификации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Президентской академии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165550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t="28565" r="30113" b="31140"/>
          <a:stretch/>
        </p:blipFill>
        <p:spPr>
          <a:xfrm>
            <a:off x="477089" y="4412555"/>
            <a:ext cx="414769" cy="41477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47" t="20694" r="29610" b="12223"/>
          <a:stretch/>
        </p:blipFill>
        <p:spPr>
          <a:xfrm>
            <a:off x="507315" y="4960017"/>
            <a:ext cx="354315" cy="33555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36" y="3404517"/>
            <a:ext cx="568278" cy="46911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7" y="3945910"/>
            <a:ext cx="431355" cy="41021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12939" y="6168973"/>
            <a:ext cx="51877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Наши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контакты: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(495) 926-37-28;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1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demografiya-mo@ranepa.ru</a:t>
            </a:r>
            <a:endParaRPr lang="ru-RU" sz="1100" b="1" u="sng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021" y="6599860"/>
            <a:ext cx="4216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Московский областной филиал Президентской академии находится по адресу: г. Красногорск, ул. Речная, д. 8, к. 1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3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111" y="2701079"/>
            <a:ext cx="2246850" cy="167871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-1" y="6104794"/>
            <a:ext cx="5376863" cy="1073150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2" y="53633"/>
            <a:ext cx="1477108" cy="656501"/>
          </a:xfrm>
          <a:prstGeom prst="rect">
            <a:avLst/>
          </a:prstGeom>
        </p:spPr>
      </p:pic>
      <p:pic>
        <p:nvPicPr>
          <p:cNvPr id="7" name="Picture 10" descr="https://sun9-10.userapi.com/hca70IHvryZo8AJHTYzNQKtN3XX9Q9M1DFOWdQ/dl_WeSwdikg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r="49861" b="3388"/>
          <a:stretch/>
        </p:blipFill>
        <p:spPr bwMode="auto">
          <a:xfrm>
            <a:off x="1834537" y="115238"/>
            <a:ext cx="644596" cy="5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vse-kabineti.ru/wp-content/uploads/2021/06/mintrud-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52" y="95613"/>
            <a:ext cx="1023872" cy="54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new.rsmu.ru/fileadmin/templates/img/pageImg/jobs/links/RosTru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60" y="176107"/>
            <a:ext cx="1330690" cy="44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7392" y="3538237"/>
            <a:ext cx="47918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Бесплатное обучение могут пройти: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 нетрудоустроенные граждане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ищущие работу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фактически осуществляющие уход за ребенком и находящиеся в отпуске за ребенком до 3-х лет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Нетрудоустроенные молодые мамы, имеющие детей в возрасте до 7 лет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в возрасте 50 лет и старше, граждане 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предпенсионного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возраста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Работники, находящиеся под риском увольнения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Ветераны боевых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действий, принимавшие участие в специальной военной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операции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Работа в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России: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https://trudvsem.ru/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ЦЗН Московской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области: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https://czn.mosreg.ru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endParaRPr lang="ru-RU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939" y="6168973"/>
            <a:ext cx="51877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Наши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контакты: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(495) 926-37-28;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1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demografiya-mo@ranepa.ru</a:t>
            </a:r>
            <a:endParaRPr lang="ru-RU" sz="1100" b="1" u="sng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021" y="6599860"/>
            <a:ext cx="4216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Московский областной филиал Президентской академии находится по адресу: г. Красногорск, ул. Речная, д. 8, к. 1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://qrcoder.ru/code/?https%3A%2F%2Fmo.ranepa.ru%2Fdopolnitelnoe-obrazovanie%2Fsodeystvie-zanyatosti.php&amp;4&amp;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44" y="6198976"/>
            <a:ext cx="894620" cy="8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" y="730089"/>
            <a:ext cx="5290470" cy="1083150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451" y="739376"/>
            <a:ext cx="5318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Московский областной филиал Президентской академии</a:t>
            </a:r>
          </a:p>
          <a:p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ПРОЙДИТЕ БЕСПЛАТНОЕ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программам в рамках реализации мероприятий федерального проекта «Содействие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занятости»</a:t>
            </a:r>
          </a:p>
          <a:p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7392" y="1833194"/>
            <a:ext cx="494607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предлагаем пройти обучение по программам повышения квалификации и профессиональной переподготовки </a:t>
            </a:r>
          </a:p>
          <a:p>
            <a:pPr>
              <a:spcAft>
                <a:spcPts val="200"/>
              </a:spcAft>
            </a:pPr>
            <a:r>
              <a:rPr lang="ru-RU" sz="1100" b="1" dirty="0" smtClean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востребованным направлениям:</a:t>
            </a:r>
            <a:endParaRPr lang="ru-RU" sz="1100" b="1" dirty="0">
              <a:solidFill>
                <a:srgbClr val="A00F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Экономика. Финансы. Бухгалтерский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закупочной деятельностью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персоналом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Маркетинг. Продажи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 и гостиничное дело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Логистика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83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296</Words>
  <Application>Microsoft Office PowerPoint</Application>
  <PresentationFormat>B5 (ISO) (176x250 мм)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Балихина Валентина Евгеньевна</dc:creator>
  <cp:lastModifiedBy>Бабич Вероника Ивановна</cp:lastModifiedBy>
  <cp:revision>32</cp:revision>
  <cp:lastPrinted>2024-04-16T09:23:19Z</cp:lastPrinted>
  <dcterms:created xsi:type="dcterms:W3CDTF">2023-04-06T14:14:52Z</dcterms:created>
  <dcterms:modified xsi:type="dcterms:W3CDTF">2024-04-16T09:23:26Z</dcterms:modified>
</cp:coreProperties>
</file>